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3" r:id="rId6"/>
    <p:sldId id="264" r:id="rId7"/>
    <p:sldId id="265" r:id="rId8"/>
    <p:sldId id="266" r:id="rId9"/>
    <p:sldId id="267" r:id="rId10"/>
    <p:sldId id="268" r:id="rId11"/>
    <p:sldId id="269" r:id="rId12"/>
    <p:sldId id="270" r:id="rId13"/>
    <p:sldId id="271"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19" autoAdjust="0"/>
  </p:normalViewPr>
  <p:slideViewPr>
    <p:cSldViewPr snapToGrid="0">
      <p:cViewPr varScale="1">
        <p:scale>
          <a:sx n="85" d="100"/>
          <a:sy n="85" d="100"/>
        </p:scale>
        <p:origin x="108" y="7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12/10/2021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12/10/2021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12/10/2021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12/10/2021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12/10/2021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XZd9n373vf4?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yaqeZ9Snt4E?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err="1">
                <a:solidFill>
                  <a:schemeClr val="tx1"/>
                </a:solidFill>
              </a:rPr>
              <a:t>Alphastar</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92500"/>
          </a:bodyPr>
          <a:lstStyle/>
          <a:p>
            <a:pPr>
              <a:spcAft>
                <a:spcPts val="600"/>
              </a:spcAft>
            </a:pPr>
            <a:r>
              <a:rPr lang="en-US" dirty="0">
                <a:solidFill>
                  <a:schemeClr val="tx1"/>
                </a:solidFill>
              </a:rPr>
              <a:t>A StarCraft 2 AI by Google’s </a:t>
            </a:r>
            <a:r>
              <a:rPr lang="en-US" dirty="0" err="1">
                <a:solidFill>
                  <a:schemeClr val="tx1"/>
                </a:solidFill>
              </a:rPr>
              <a:t>Deepmind</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5CC6B6-F0C1-4251-A7FD-BCFEB6CA100A}"/>
              </a:ext>
            </a:extLst>
          </p:cNvPr>
          <p:cNvPicPr>
            <a:picLocks noChangeAspect="1"/>
          </p:cNvPicPr>
          <p:nvPr/>
        </p:nvPicPr>
        <p:blipFill>
          <a:blip r:embed="rId2"/>
          <a:stretch>
            <a:fillRect/>
          </a:stretch>
        </p:blipFill>
        <p:spPr>
          <a:xfrm>
            <a:off x="1215195" y="395103"/>
            <a:ext cx="2984892" cy="6067794"/>
          </a:xfrm>
          <a:prstGeom prst="rect">
            <a:avLst/>
          </a:prstGeom>
        </p:spPr>
      </p:pic>
      <p:pic>
        <p:nvPicPr>
          <p:cNvPr id="8" name="Picture 2">
            <a:extLst>
              <a:ext uri="{FF2B5EF4-FFF2-40B4-BE49-F238E27FC236}">
                <a16:creationId xmlns:a16="http://schemas.microsoft.com/office/drawing/2014/main" id="{E97F8734-2A75-4F81-8A09-342355C33CA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41545" y="2451100"/>
            <a:ext cx="3476976" cy="19557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E56E4C-5F8D-40B8-B476-DC7B00622ABD}"/>
              </a:ext>
            </a:extLst>
          </p:cNvPr>
          <p:cNvSpPr txBox="1"/>
          <p:nvPr/>
        </p:nvSpPr>
        <p:spPr>
          <a:xfrm>
            <a:off x="5473700" y="2971799"/>
            <a:ext cx="1489510" cy="1107996"/>
          </a:xfrm>
          <a:prstGeom prst="rect">
            <a:avLst/>
          </a:prstGeom>
          <a:noFill/>
        </p:spPr>
        <p:txBody>
          <a:bodyPr wrap="none" rtlCol="0">
            <a:spAutoFit/>
          </a:bodyPr>
          <a:lstStyle/>
          <a:p>
            <a:r>
              <a:rPr lang="en-GB" sz="6600" b="1" dirty="0"/>
              <a:t>0-5</a:t>
            </a:r>
          </a:p>
        </p:txBody>
      </p:sp>
    </p:spTree>
    <p:extLst>
      <p:ext uri="{BB962C8B-B14F-4D97-AF65-F5344CB8AC3E}">
        <p14:creationId xmlns:p14="http://schemas.microsoft.com/office/powerpoint/2010/main" val="4938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D1C61C-DBD6-4125-A183-78B7A98E0E75}"/>
              </a:ext>
            </a:extLst>
          </p:cNvPr>
          <p:cNvPicPr>
            <a:picLocks noChangeAspect="1"/>
          </p:cNvPicPr>
          <p:nvPr/>
        </p:nvPicPr>
        <p:blipFill>
          <a:blip r:embed="rId2"/>
          <a:stretch>
            <a:fillRect/>
          </a:stretch>
        </p:blipFill>
        <p:spPr>
          <a:xfrm>
            <a:off x="1375215" y="395103"/>
            <a:ext cx="2735349" cy="6067794"/>
          </a:xfrm>
          <a:prstGeom prst="rect">
            <a:avLst/>
          </a:prstGeom>
        </p:spPr>
      </p:pic>
      <p:pic>
        <p:nvPicPr>
          <p:cNvPr id="3" name="Picture 2">
            <a:extLst>
              <a:ext uri="{FF2B5EF4-FFF2-40B4-BE49-F238E27FC236}">
                <a16:creationId xmlns:a16="http://schemas.microsoft.com/office/drawing/2014/main" id="{C40BDDD3-4872-4F48-B76E-C2290D187CD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26023" y="2457450"/>
            <a:ext cx="3454398" cy="1943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AD8246-74F3-40B9-9310-B84649A7E3DD}"/>
              </a:ext>
            </a:extLst>
          </p:cNvPr>
          <p:cNvSpPr txBox="1"/>
          <p:nvPr/>
        </p:nvSpPr>
        <p:spPr>
          <a:xfrm>
            <a:off x="5351245" y="2971799"/>
            <a:ext cx="1489510" cy="1107996"/>
          </a:xfrm>
          <a:prstGeom prst="rect">
            <a:avLst/>
          </a:prstGeom>
          <a:noFill/>
        </p:spPr>
        <p:txBody>
          <a:bodyPr wrap="none" rtlCol="0">
            <a:spAutoFit/>
          </a:bodyPr>
          <a:lstStyle/>
          <a:p>
            <a:r>
              <a:rPr lang="en-GB" sz="6600" b="1" dirty="0"/>
              <a:t>0-5</a:t>
            </a:r>
          </a:p>
        </p:txBody>
      </p:sp>
    </p:spTree>
    <p:extLst>
      <p:ext uri="{BB962C8B-B14F-4D97-AF65-F5344CB8AC3E}">
        <p14:creationId xmlns:p14="http://schemas.microsoft.com/office/powerpoint/2010/main" val="17227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11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FFE3-DB28-4D3F-B791-461BD38B860D}"/>
              </a:ext>
            </a:extLst>
          </p:cNvPr>
          <p:cNvSpPr>
            <a:spLocks noGrp="1"/>
          </p:cNvSpPr>
          <p:nvPr>
            <p:ph type="title"/>
          </p:nvPr>
        </p:nvSpPr>
        <p:spPr>
          <a:xfrm>
            <a:off x="1066800" y="642594"/>
            <a:ext cx="10058400" cy="360706"/>
          </a:xfrm>
        </p:spPr>
        <p:txBody>
          <a:bodyPr>
            <a:normAutofit fontScale="90000"/>
          </a:bodyPr>
          <a:lstStyle/>
          <a:p>
            <a:r>
              <a:rPr lang="en-GB" dirty="0"/>
              <a:t>What is StarCraft 2 - Intro</a:t>
            </a:r>
          </a:p>
        </p:txBody>
      </p:sp>
      <p:pic>
        <p:nvPicPr>
          <p:cNvPr id="4" name="Online Media 4" title="StarCraft 2 Wings of Liberty Intro Cinematic Full HD">
            <a:hlinkClick r:id="" action="ppaction://media"/>
            <a:extLst>
              <a:ext uri="{FF2B5EF4-FFF2-40B4-BE49-F238E27FC236}">
                <a16:creationId xmlns:a16="http://schemas.microsoft.com/office/drawing/2014/main" id="{81062546-BDE0-4469-8315-0C82FFCBF6A0}"/>
              </a:ext>
            </a:extLst>
          </p:cNvPr>
          <p:cNvPicPr>
            <a:picLocks noRot="1" noChangeAspect="1"/>
          </p:cNvPicPr>
          <p:nvPr>
            <a:videoFile r:link="rId1"/>
          </p:nvPr>
        </p:nvPicPr>
        <p:blipFill>
          <a:blip r:embed="rId3"/>
          <a:stretch>
            <a:fillRect/>
          </a:stretch>
        </p:blipFill>
        <p:spPr>
          <a:xfrm>
            <a:off x="1422400" y="1143000"/>
            <a:ext cx="9238405" cy="5219700"/>
          </a:xfrm>
          <a:prstGeom prst="rect">
            <a:avLst/>
          </a:prstGeom>
        </p:spPr>
      </p:pic>
    </p:spTree>
    <p:extLst>
      <p:ext uri="{BB962C8B-B14F-4D97-AF65-F5344CB8AC3E}">
        <p14:creationId xmlns:p14="http://schemas.microsoft.com/office/powerpoint/2010/main" val="127561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FFE3-DB28-4D3F-B791-461BD38B860D}"/>
              </a:ext>
            </a:extLst>
          </p:cNvPr>
          <p:cNvSpPr>
            <a:spLocks noGrp="1"/>
          </p:cNvSpPr>
          <p:nvPr>
            <p:ph type="title"/>
          </p:nvPr>
        </p:nvSpPr>
        <p:spPr>
          <a:xfrm>
            <a:off x="1066800" y="642594"/>
            <a:ext cx="10058400" cy="360706"/>
          </a:xfrm>
        </p:spPr>
        <p:txBody>
          <a:bodyPr>
            <a:normAutofit fontScale="90000"/>
          </a:bodyPr>
          <a:lstStyle/>
          <a:p>
            <a:r>
              <a:rPr lang="en-GB" dirty="0"/>
              <a:t>What is StarCraft 2 – Gameplay</a:t>
            </a:r>
          </a:p>
        </p:txBody>
      </p:sp>
      <p:pic>
        <p:nvPicPr>
          <p:cNvPr id="3" name="Online Media 2" title="StarCraft II - Gameplay Overview">
            <a:hlinkClick r:id="" action="ppaction://media"/>
            <a:extLst>
              <a:ext uri="{FF2B5EF4-FFF2-40B4-BE49-F238E27FC236}">
                <a16:creationId xmlns:a16="http://schemas.microsoft.com/office/drawing/2014/main" id="{C2EF7742-C5A1-4CF7-87E4-BDB0171641E3}"/>
              </a:ext>
            </a:extLst>
          </p:cNvPr>
          <p:cNvPicPr>
            <a:picLocks noRot="1" noChangeAspect="1"/>
          </p:cNvPicPr>
          <p:nvPr>
            <a:videoFile r:link="rId1"/>
          </p:nvPr>
        </p:nvPicPr>
        <p:blipFill>
          <a:blip r:embed="rId3"/>
          <a:stretch>
            <a:fillRect/>
          </a:stretch>
        </p:blipFill>
        <p:spPr>
          <a:xfrm>
            <a:off x="1346200" y="1084923"/>
            <a:ext cx="9080500" cy="5130483"/>
          </a:xfrm>
          <a:prstGeom prst="rect">
            <a:avLst/>
          </a:prstGeom>
        </p:spPr>
      </p:pic>
    </p:spTree>
    <p:extLst>
      <p:ext uri="{BB962C8B-B14F-4D97-AF65-F5344CB8AC3E}">
        <p14:creationId xmlns:p14="http://schemas.microsoft.com/office/powerpoint/2010/main" val="311576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FFE3-DB28-4D3F-B791-461BD38B860D}"/>
              </a:ext>
            </a:extLst>
          </p:cNvPr>
          <p:cNvSpPr>
            <a:spLocks noGrp="1"/>
          </p:cNvSpPr>
          <p:nvPr>
            <p:ph type="title"/>
          </p:nvPr>
        </p:nvSpPr>
        <p:spPr>
          <a:xfrm>
            <a:off x="1066800" y="642594"/>
            <a:ext cx="10058400" cy="360706"/>
          </a:xfrm>
        </p:spPr>
        <p:txBody>
          <a:bodyPr>
            <a:normAutofit fontScale="90000"/>
          </a:bodyPr>
          <a:lstStyle/>
          <a:p>
            <a:r>
              <a:rPr lang="en-GB" dirty="0"/>
              <a:t>eSports is a Thing</a:t>
            </a:r>
          </a:p>
        </p:txBody>
      </p:sp>
      <p:pic>
        <p:nvPicPr>
          <p:cNvPr id="5" name="Picture 4">
            <a:extLst>
              <a:ext uri="{FF2B5EF4-FFF2-40B4-BE49-F238E27FC236}">
                <a16:creationId xmlns:a16="http://schemas.microsoft.com/office/drawing/2014/main" id="{6C06F2A3-6879-4043-8762-89FB58351F51}"/>
              </a:ext>
            </a:extLst>
          </p:cNvPr>
          <p:cNvPicPr>
            <a:picLocks noChangeAspect="1"/>
          </p:cNvPicPr>
          <p:nvPr/>
        </p:nvPicPr>
        <p:blipFill>
          <a:blip r:embed="rId2"/>
          <a:stretch>
            <a:fillRect/>
          </a:stretch>
        </p:blipFill>
        <p:spPr>
          <a:xfrm>
            <a:off x="2166427" y="1136921"/>
            <a:ext cx="5047174" cy="3911724"/>
          </a:xfrm>
          <a:prstGeom prst="rect">
            <a:avLst/>
          </a:prstGeom>
        </p:spPr>
      </p:pic>
      <p:pic>
        <p:nvPicPr>
          <p:cNvPr id="7" name="Picture 6">
            <a:extLst>
              <a:ext uri="{FF2B5EF4-FFF2-40B4-BE49-F238E27FC236}">
                <a16:creationId xmlns:a16="http://schemas.microsoft.com/office/drawing/2014/main" id="{70EC2C68-D177-4389-A7D1-FA9467A1DC25}"/>
              </a:ext>
            </a:extLst>
          </p:cNvPr>
          <p:cNvPicPr>
            <a:picLocks noChangeAspect="1"/>
          </p:cNvPicPr>
          <p:nvPr/>
        </p:nvPicPr>
        <p:blipFill>
          <a:blip r:embed="rId3"/>
          <a:stretch>
            <a:fillRect/>
          </a:stretch>
        </p:blipFill>
        <p:spPr>
          <a:xfrm>
            <a:off x="6667501" y="527249"/>
            <a:ext cx="4930362" cy="4241800"/>
          </a:xfrm>
          <a:prstGeom prst="rect">
            <a:avLst/>
          </a:prstGeom>
        </p:spPr>
      </p:pic>
      <p:pic>
        <p:nvPicPr>
          <p:cNvPr id="9" name="Picture 8">
            <a:extLst>
              <a:ext uri="{FF2B5EF4-FFF2-40B4-BE49-F238E27FC236}">
                <a16:creationId xmlns:a16="http://schemas.microsoft.com/office/drawing/2014/main" id="{13EDA9AD-D5A2-4E04-BDCF-746F553A9C11}"/>
              </a:ext>
            </a:extLst>
          </p:cNvPr>
          <p:cNvPicPr>
            <a:picLocks noChangeAspect="1"/>
          </p:cNvPicPr>
          <p:nvPr/>
        </p:nvPicPr>
        <p:blipFill>
          <a:blip r:embed="rId4"/>
          <a:stretch>
            <a:fillRect/>
          </a:stretch>
        </p:blipFill>
        <p:spPr>
          <a:xfrm>
            <a:off x="769228" y="3737470"/>
            <a:ext cx="3757445" cy="2368351"/>
          </a:xfrm>
          <a:prstGeom prst="rect">
            <a:avLst/>
          </a:prstGeom>
        </p:spPr>
      </p:pic>
    </p:spTree>
    <p:extLst>
      <p:ext uri="{BB962C8B-B14F-4D97-AF65-F5344CB8AC3E}">
        <p14:creationId xmlns:p14="http://schemas.microsoft.com/office/powerpoint/2010/main" val="44331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40EB3-B988-4A82-9148-5B69FD862204}"/>
              </a:ext>
            </a:extLst>
          </p:cNvPr>
          <p:cNvSpPr txBox="1"/>
          <p:nvPr/>
        </p:nvSpPr>
        <p:spPr>
          <a:xfrm>
            <a:off x="647700" y="612844"/>
            <a:ext cx="10896600" cy="5632311"/>
          </a:xfrm>
          <a:prstGeom prst="rect">
            <a:avLst/>
          </a:prstGeom>
          <a:noFill/>
        </p:spPr>
        <p:txBody>
          <a:bodyPr wrap="square" rtlCol="0">
            <a:spAutoFit/>
          </a:bodyPr>
          <a:lstStyle/>
          <a:p>
            <a:pPr algn="l"/>
            <a:r>
              <a:rPr lang="en-GB" b="1" dirty="0">
                <a:solidFill>
                  <a:srgbClr val="123693"/>
                </a:solidFill>
                <a:effectLst/>
                <a:latin typeface="Deepmind Sans"/>
              </a:rPr>
              <a:t>Why StarCraft II?</a:t>
            </a:r>
          </a:p>
          <a:p>
            <a:pPr algn="l"/>
            <a:endParaRPr lang="en-GB" dirty="0">
              <a:solidFill>
                <a:srgbClr val="123693"/>
              </a:solidFill>
              <a:latin typeface="Deepmind Sans"/>
            </a:endParaRPr>
          </a:p>
          <a:p>
            <a:pPr algn="l"/>
            <a:r>
              <a:rPr lang="en-GB" b="0" dirty="0">
                <a:solidFill>
                  <a:srgbClr val="123693"/>
                </a:solidFill>
                <a:effectLst/>
                <a:latin typeface="Deepmind Sans"/>
              </a:rPr>
              <a:t>The need to balance short and long-term goals and adapt to unexpected situations, poses a huge challenge for systems that have often tended to be brittle and inflexible.</a:t>
            </a:r>
          </a:p>
          <a:p>
            <a:pPr algn="l"/>
            <a:endParaRPr lang="en-GB" b="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Game theory: </a:t>
            </a:r>
            <a:r>
              <a:rPr lang="en-GB" i="0" dirty="0">
                <a:solidFill>
                  <a:srgbClr val="123693"/>
                </a:solidFill>
                <a:effectLst/>
                <a:latin typeface="Deepmind Sans"/>
              </a:rPr>
              <a:t>Li</a:t>
            </a:r>
            <a:r>
              <a:rPr lang="en-GB" b="0" i="0" dirty="0">
                <a:solidFill>
                  <a:srgbClr val="123693"/>
                </a:solidFill>
                <a:effectLst/>
                <a:latin typeface="Deepmind Sans"/>
              </a:rPr>
              <a:t>ke rock-paper-scissors, there is no single best strategy. An AI training process needs to continually explore and expand the frontiers of strategic knowledge.</a:t>
            </a:r>
          </a:p>
          <a:p>
            <a:pPr algn="l">
              <a:buFont typeface="Arial" panose="020B0604020202020204" pitchFamily="34" charset="0"/>
              <a:buChar char="•"/>
            </a:pPr>
            <a:endParaRPr lang="en-GB" b="0" i="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Imperfect information: </a:t>
            </a:r>
            <a:r>
              <a:rPr lang="en-GB" b="0" i="0" dirty="0">
                <a:solidFill>
                  <a:srgbClr val="123693"/>
                </a:solidFill>
                <a:effectLst/>
                <a:latin typeface="Deepmind Sans"/>
              </a:rPr>
              <a:t>Unlike games like chess or Go where players see everything, crucial information is hidden from a StarCraft player and must be actively discovered by “scouting”.</a:t>
            </a:r>
          </a:p>
          <a:p>
            <a:pPr algn="l">
              <a:buFont typeface="Arial" panose="020B0604020202020204" pitchFamily="34" charset="0"/>
              <a:buChar char="•"/>
            </a:pPr>
            <a:endParaRPr lang="en-GB" b="0" i="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Long term planning:</a:t>
            </a:r>
            <a:r>
              <a:rPr lang="en-GB" b="0" i="0" dirty="0">
                <a:solidFill>
                  <a:srgbClr val="123693"/>
                </a:solidFill>
                <a:effectLst/>
                <a:latin typeface="Deepmind Sans"/>
              </a:rPr>
              <a:t> Like many real-world problems cause-and-effect is not instantaneous. Games can also take anywhere up to one hour to complete, meaning actions taken early in the game may not pay off for a long time.</a:t>
            </a:r>
          </a:p>
          <a:p>
            <a:pPr algn="l">
              <a:buFont typeface="Arial" panose="020B0604020202020204" pitchFamily="34" charset="0"/>
              <a:buChar char="•"/>
            </a:pPr>
            <a:endParaRPr lang="en-GB" b="0" i="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Real time: </a:t>
            </a:r>
            <a:r>
              <a:rPr lang="en-GB" b="0" i="0" dirty="0">
                <a:solidFill>
                  <a:srgbClr val="123693"/>
                </a:solidFill>
                <a:effectLst/>
                <a:latin typeface="Deepmind Sans"/>
              </a:rPr>
              <a:t>Unlike traditional board games where players alternate turns between subsequent moves, StarCraft players must perform actions continually as the game clock progresses.</a:t>
            </a:r>
          </a:p>
          <a:p>
            <a:pPr algn="l">
              <a:buFont typeface="Arial" panose="020B0604020202020204" pitchFamily="34" charset="0"/>
              <a:buChar char="•"/>
            </a:pPr>
            <a:endParaRPr lang="en-GB" b="0" i="0" dirty="0">
              <a:solidFill>
                <a:srgbClr val="123693"/>
              </a:solidFill>
              <a:effectLst/>
              <a:latin typeface="Deepmind Sans"/>
            </a:endParaRPr>
          </a:p>
          <a:p>
            <a:pPr algn="l">
              <a:buFont typeface="Arial" panose="020B0604020202020204" pitchFamily="34" charset="0"/>
              <a:buChar char="•"/>
            </a:pPr>
            <a:r>
              <a:rPr lang="en-GB" b="1" i="0" dirty="0">
                <a:solidFill>
                  <a:srgbClr val="123693"/>
                </a:solidFill>
                <a:effectLst/>
                <a:latin typeface="Deepmind Sans"/>
              </a:rPr>
              <a:t> Large action space:</a:t>
            </a:r>
            <a:r>
              <a:rPr lang="en-GB" b="0" i="0" dirty="0">
                <a:solidFill>
                  <a:srgbClr val="123693"/>
                </a:solidFill>
                <a:effectLst/>
                <a:latin typeface="Deepmind Sans"/>
              </a:rPr>
              <a:t> Hundreds of different units and buildings must be controlled at once, in real-time, resulting in a combinatorial space of possibilities. On top of this, actions are hierarchical and can be modified and augmented. Our parameterization of the game has an average of approximately 10 to the 26 legal actions at every time-step.</a:t>
            </a:r>
          </a:p>
        </p:txBody>
      </p:sp>
    </p:spTree>
    <p:extLst>
      <p:ext uri="{BB962C8B-B14F-4D97-AF65-F5344CB8AC3E}">
        <p14:creationId xmlns:p14="http://schemas.microsoft.com/office/powerpoint/2010/main" val="3012078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2F8029B-130E-4DA7-9F23-ADE318B3F62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8579" y="584200"/>
            <a:ext cx="10114842" cy="568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0342CF-233F-4A5D-9016-9C3029B46F5E}"/>
              </a:ext>
            </a:extLst>
          </p:cNvPr>
          <p:cNvSpPr txBox="1"/>
          <p:nvPr/>
        </p:nvSpPr>
        <p:spPr>
          <a:xfrm>
            <a:off x="908050" y="945634"/>
            <a:ext cx="9804400" cy="369332"/>
          </a:xfrm>
          <a:prstGeom prst="rect">
            <a:avLst/>
          </a:prstGeom>
          <a:noFill/>
        </p:spPr>
        <p:txBody>
          <a:bodyPr wrap="square" rtlCol="0">
            <a:spAutoFit/>
          </a:bodyPr>
          <a:lstStyle/>
          <a:p>
            <a:r>
              <a:rPr lang="en-GB" b="1" dirty="0"/>
              <a:t>How is Alpha Star Trained?</a:t>
            </a:r>
          </a:p>
        </p:txBody>
      </p:sp>
      <p:sp>
        <p:nvSpPr>
          <p:cNvPr id="3" name="TextBox 2">
            <a:extLst>
              <a:ext uri="{FF2B5EF4-FFF2-40B4-BE49-F238E27FC236}">
                <a16:creationId xmlns:a16="http://schemas.microsoft.com/office/drawing/2014/main" id="{0DBB6481-EF85-41B6-B298-9870E165B988}"/>
              </a:ext>
            </a:extLst>
          </p:cNvPr>
          <p:cNvSpPr txBox="1"/>
          <p:nvPr/>
        </p:nvSpPr>
        <p:spPr>
          <a:xfrm>
            <a:off x="1244600" y="1968500"/>
            <a:ext cx="9131300" cy="2862322"/>
          </a:xfrm>
          <a:prstGeom prst="rect">
            <a:avLst/>
          </a:prstGeom>
          <a:noFill/>
        </p:spPr>
        <p:txBody>
          <a:bodyPr wrap="square" rtlCol="0">
            <a:spAutoFit/>
          </a:bodyPr>
          <a:lstStyle/>
          <a:p>
            <a:r>
              <a:rPr lang="en-GB" dirty="0" err="1">
                <a:solidFill>
                  <a:srgbClr val="123693"/>
                </a:solidFill>
                <a:latin typeface="Deepmind Sans"/>
              </a:rPr>
              <a:t>AlphaStar’s</a:t>
            </a:r>
            <a:r>
              <a:rPr lang="en-GB" dirty="0">
                <a:solidFill>
                  <a:srgbClr val="123693"/>
                </a:solidFill>
                <a:latin typeface="Deepmind Sans"/>
              </a:rPr>
              <a:t> behaviour is generated by a deep neural network, receiving input from the games interface and out puts a sequence of instructions or actions to take within the game.</a:t>
            </a:r>
          </a:p>
          <a:p>
            <a:endParaRPr lang="en-GB" dirty="0"/>
          </a:p>
          <a:p>
            <a:r>
              <a:rPr lang="en-GB" b="0" i="0" dirty="0" err="1">
                <a:solidFill>
                  <a:srgbClr val="123693"/>
                </a:solidFill>
                <a:effectLst/>
                <a:latin typeface="Deepmind Sans"/>
              </a:rPr>
              <a:t>AlphaStar</a:t>
            </a:r>
            <a:r>
              <a:rPr lang="en-GB" b="0" i="0" dirty="0">
                <a:solidFill>
                  <a:srgbClr val="123693"/>
                </a:solidFill>
                <a:effectLst/>
                <a:latin typeface="Deepmind Sans"/>
              </a:rPr>
              <a:t> also uses a novel multi-agent learning algorithm. The neural network was initially trained by supervised learning from anonymised human games</a:t>
            </a:r>
          </a:p>
          <a:p>
            <a:r>
              <a:rPr lang="en-GB" dirty="0">
                <a:solidFill>
                  <a:srgbClr val="123693"/>
                </a:solidFill>
                <a:latin typeface="Deepmind Sans"/>
              </a:rPr>
              <a:t>	- Learning by imitation</a:t>
            </a:r>
          </a:p>
          <a:p>
            <a:r>
              <a:rPr lang="en-GB" dirty="0">
                <a:solidFill>
                  <a:srgbClr val="123693"/>
                </a:solidFill>
                <a:latin typeface="Deepmind Sans"/>
              </a:rPr>
              <a:t>	- This initial agent could defeat the games in-built “Elite” AI in about 95% of games</a:t>
            </a:r>
          </a:p>
          <a:p>
            <a:endParaRPr lang="en-GB" dirty="0">
              <a:solidFill>
                <a:srgbClr val="123693"/>
              </a:solidFill>
              <a:latin typeface="Deepmind Sans"/>
            </a:endParaRPr>
          </a:p>
          <a:p>
            <a:r>
              <a:rPr lang="en-GB" dirty="0">
                <a:solidFill>
                  <a:srgbClr val="123693"/>
                </a:solidFill>
                <a:latin typeface="Deepmind Sans"/>
              </a:rPr>
              <a:t>Following this a multi-agent reinforcement learning process.</a:t>
            </a:r>
          </a:p>
          <a:p>
            <a:r>
              <a:rPr lang="en-GB" dirty="0">
                <a:solidFill>
                  <a:srgbClr val="123693"/>
                </a:solidFill>
                <a:latin typeface="Deepmind Sans"/>
              </a:rPr>
              <a:t>                - Basically playing against versions of itself in an AI league</a:t>
            </a:r>
          </a:p>
        </p:txBody>
      </p:sp>
    </p:spTree>
    <p:extLst>
      <p:ext uri="{BB962C8B-B14F-4D97-AF65-F5344CB8AC3E}">
        <p14:creationId xmlns:p14="http://schemas.microsoft.com/office/powerpoint/2010/main" val="26940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DEFD67-E0D0-4CF1-AE43-FC38F4C79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571500"/>
            <a:ext cx="108489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3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C20BB-820B-4A3C-9B68-3C70A6569440}"/>
              </a:ext>
            </a:extLst>
          </p:cNvPr>
          <p:cNvSpPr txBox="1"/>
          <p:nvPr/>
        </p:nvSpPr>
        <p:spPr>
          <a:xfrm>
            <a:off x="863600" y="889843"/>
            <a:ext cx="10718800" cy="5632311"/>
          </a:xfrm>
          <a:prstGeom prst="rect">
            <a:avLst/>
          </a:prstGeom>
          <a:noFill/>
        </p:spPr>
        <p:txBody>
          <a:bodyPr wrap="square" rtlCol="0">
            <a:spAutoFit/>
          </a:bodyPr>
          <a:lstStyle/>
          <a:p>
            <a:r>
              <a:rPr lang="en-GB" dirty="0"/>
              <a:t>Early on in this league “cheesy” strategies were favoured by </a:t>
            </a:r>
            <a:r>
              <a:rPr lang="en-GB" dirty="0" err="1"/>
              <a:t>AlphaStar</a:t>
            </a:r>
            <a:endParaRPr lang="en-GB" dirty="0"/>
          </a:p>
          <a:p>
            <a:endParaRPr lang="en-GB" dirty="0"/>
          </a:p>
          <a:p>
            <a:r>
              <a:rPr lang="en-GB" dirty="0"/>
              <a:t>Later these risky strategies were discarded in favour of gaining economic strength</a:t>
            </a:r>
          </a:p>
          <a:p>
            <a:endParaRPr lang="en-GB" dirty="0"/>
          </a:p>
          <a:p>
            <a:r>
              <a:rPr lang="en-GB" dirty="0"/>
              <a:t>Similar to a human player’s development</a:t>
            </a:r>
          </a:p>
          <a:p>
            <a:endParaRPr lang="en-GB" dirty="0"/>
          </a:p>
          <a:p>
            <a:endParaRPr lang="en-GB" dirty="0"/>
          </a:p>
          <a:p>
            <a:endParaRPr lang="en-GB" dirty="0"/>
          </a:p>
          <a:p>
            <a:r>
              <a:rPr lang="en-GB" dirty="0"/>
              <a:t>To encourage diversity in the league each agent had it’s own learning objective.</a:t>
            </a:r>
          </a:p>
          <a:p>
            <a:r>
              <a:rPr lang="en-GB" dirty="0"/>
              <a:t>Perhaps one to beat a specific competitor and another to beat a distribution of competitors.</a:t>
            </a:r>
          </a:p>
          <a:p>
            <a:endParaRPr lang="en-GB" dirty="0"/>
          </a:p>
          <a:p>
            <a:r>
              <a:rPr lang="en-GB" dirty="0"/>
              <a:t>For training The </a:t>
            </a:r>
            <a:r>
              <a:rPr lang="en-GB" dirty="0" err="1"/>
              <a:t>AlphaStar</a:t>
            </a:r>
            <a:r>
              <a:rPr lang="en-GB" dirty="0"/>
              <a:t> league was run for 14 days on 16 TPUs (</a:t>
            </a:r>
            <a:r>
              <a:rPr lang="en-GB" dirty="0" err="1"/>
              <a:t>Tensorflow</a:t>
            </a:r>
            <a:r>
              <a:rPr lang="en-GB" dirty="0"/>
              <a:t> Processing Units).</a:t>
            </a:r>
          </a:p>
          <a:p>
            <a:endParaRPr lang="en-GB" dirty="0"/>
          </a:p>
          <a:p>
            <a:r>
              <a:rPr lang="en-GB" dirty="0"/>
              <a:t>Each agent gaining the benefit of up to 200 years of real</a:t>
            </a:r>
          </a:p>
          <a:p>
            <a:endParaRPr lang="en-GB" dirty="0"/>
          </a:p>
          <a:p>
            <a:r>
              <a:rPr lang="en-GB" dirty="0"/>
              <a:t>The final agent consists of a mixture of the most effective strategies and can run on a single desktop GPU</a:t>
            </a:r>
          </a:p>
          <a:p>
            <a:endParaRPr lang="en-GB" dirty="0"/>
          </a:p>
          <a:p>
            <a:endParaRPr lang="en-GB" dirty="0"/>
          </a:p>
          <a:p>
            <a:endParaRPr lang="en-GB" dirty="0"/>
          </a:p>
        </p:txBody>
      </p:sp>
    </p:spTree>
    <p:extLst>
      <p:ext uri="{BB962C8B-B14F-4D97-AF65-F5344CB8AC3E}">
        <p14:creationId xmlns:p14="http://schemas.microsoft.com/office/powerpoint/2010/main" val="39553593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{A295C3B7-736D-40DA-9318-7823F2C473BC}tf78438558_win32</Template>
  <TotalTime>68</TotalTime>
  <Words>470</Words>
  <Application>Microsoft Office PowerPoint</Application>
  <PresentationFormat>Widescreen</PresentationFormat>
  <Paragraphs>46</Paragraphs>
  <Slides>12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Century Gothic</vt:lpstr>
      <vt:lpstr>Deepmind Sans</vt:lpstr>
      <vt:lpstr>Garamond</vt:lpstr>
      <vt:lpstr>SavonVTI</vt:lpstr>
      <vt:lpstr>Alphastar</vt:lpstr>
      <vt:lpstr>What is StarCraft 2 - Intro</vt:lpstr>
      <vt:lpstr>What is StarCraft 2 – Gameplay</vt:lpstr>
      <vt:lpstr>eSports is a Thing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Alphastar</dc:title>
  <dc:creator>Lesley Stevenson</dc:creator>
  <cp:lastModifiedBy>andy salwy</cp:lastModifiedBy>
  <cp:revision>1</cp:revision>
  <dcterms:created xsi:type="dcterms:W3CDTF">2021-12-10T10:48:42Z</dcterms:created>
  <dcterms:modified xsi:type="dcterms:W3CDTF">2021-12-10T11:57:04Z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